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6" r:id="rId2"/>
    <p:sldId id="270" r:id="rId3"/>
    <p:sldId id="257" r:id="rId4"/>
    <p:sldId id="265" r:id="rId5"/>
    <p:sldId id="258" r:id="rId6"/>
    <p:sldId id="259" r:id="rId7"/>
    <p:sldId id="266" r:id="rId8"/>
    <p:sldId id="260" r:id="rId9"/>
    <p:sldId id="267" r:id="rId10"/>
    <p:sldId id="268" r:id="rId11"/>
    <p:sldId id="269" r:id="rId12"/>
    <p:sldId id="262" r:id="rId13"/>
    <p:sldId id="263"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66" d="100"/>
          <a:sy n="66" d="100"/>
        </p:scale>
        <p:origin x="-150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84EDC-2384-4F01-9AAC-946889772A8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84EDC-2384-4F01-9AAC-946889772A8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84EDC-2384-4F01-9AAC-946889772A8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84EDC-2384-4F01-9AAC-946889772A8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184EDC-2384-4F01-9AAC-946889772A8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84EDC-2384-4F01-9AAC-946889772A8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184EDC-2384-4F01-9AAC-946889772A8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184EDC-2384-4F01-9AAC-946889772A8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184EDC-2384-4F01-9AAC-946889772A8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184EDC-2384-4F01-9AAC-946889772A80}"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FB35C03-5E7D-4D40-BCAA-C73D5F349C79}" type="datetimeFigureOut">
              <a:rPr lang="en-US" smtClean="0"/>
              <a:t>11/3/2020</a:t>
            </a:fld>
            <a:endParaRPr lang="en-US" dirty="0"/>
          </a:p>
        </p:txBody>
      </p:sp>
      <p:sp>
        <p:nvSpPr>
          <p:cNvPr id="9" name="Slide Number Placeholder 8"/>
          <p:cNvSpPr>
            <a:spLocks noGrp="1"/>
          </p:cNvSpPr>
          <p:nvPr>
            <p:ph type="sldNum" sz="quarter" idx="11"/>
          </p:nvPr>
        </p:nvSpPr>
        <p:spPr/>
        <p:txBody>
          <a:bodyPr/>
          <a:lstStyle/>
          <a:p>
            <a:fld id="{C2184EDC-2384-4F01-9AAC-946889772A80}"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2184EDC-2384-4F01-9AAC-946889772A80}"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FB35C03-5E7D-4D40-BCAA-C73D5F349C79}" type="datetimeFigureOut">
              <a:rPr lang="en-US" smtClean="0"/>
              <a:t>11/3/2020</a:t>
            </a:fld>
            <a:endParaRPr lang="en-US" dirty="0"/>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28800"/>
            <a:ext cx="7162800" cy="76199"/>
          </a:xfrm>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dirty="0" smtClean="0"/>
              <a:t>        </a:t>
            </a:r>
            <a:br>
              <a:rPr lang="en-US" sz="4000" dirty="0" smtClean="0"/>
            </a:br>
            <a:r>
              <a:rPr lang="en-US" sz="4000" dirty="0"/>
              <a:t> </a:t>
            </a:r>
            <a:r>
              <a:rPr lang="en-US" sz="4000" dirty="0" smtClean="0"/>
              <a:t>         </a:t>
            </a:r>
            <a:r>
              <a:rPr lang="en-US" sz="4400" dirty="0" smtClean="0">
                <a:latin typeface="Arial Rounded MT Bold" pitchFamily="34" charset="0"/>
              </a:rPr>
              <a:t>Environmental Economics </a:t>
            </a:r>
            <a:br>
              <a:rPr lang="en-US" sz="4400" dirty="0" smtClean="0">
                <a:latin typeface="Arial Rounded MT Bold" pitchFamily="34" charset="0"/>
              </a:rPr>
            </a:br>
            <a:endParaRPr lang="en-US" sz="4400" dirty="0">
              <a:latin typeface="Arial Rounded MT Bold" pitchFamily="34" charset="0"/>
            </a:endParaRPr>
          </a:p>
        </p:txBody>
      </p:sp>
      <p:sp>
        <p:nvSpPr>
          <p:cNvPr id="3" name="Subtitle 2"/>
          <p:cNvSpPr>
            <a:spLocks noGrp="1"/>
          </p:cNvSpPr>
          <p:nvPr>
            <p:ph type="subTitle" idx="1"/>
          </p:nvPr>
        </p:nvSpPr>
        <p:spPr>
          <a:xfrm>
            <a:off x="10886" y="1600200"/>
            <a:ext cx="7239000" cy="2667000"/>
          </a:xfrm>
          <a:solidFill>
            <a:schemeClr val="bg2">
              <a:lumMod val="20000"/>
              <a:lumOff val="80000"/>
            </a:schemeClr>
          </a:solidFill>
          <a:ln>
            <a:solidFill>
              <a:schemeClr val="bg2"/>
            </a:solidFill>
          </a:ln>
        </p:spPr>
        <p:txBody>
          <a:bodyPr>
            <a:noAutofit/>
          </a:bodyPr>
          <a:lstStyle/>
          <a:p>
            <a:pPr marL="457200" indent="-457200">
              <a:buFont typeface="Wingdings" pitchFamily="2" charset="2"/>
              <a:buChar char="q"/>
            </a:pPr>
            <a:r>
              <a:rPr lang="en-US" sz="3200" b="1" dirty="0" smtClean="0"/>
              <a:t>Presented by: </a:t>
            </a:r>
            <a:r>
              <a:rPr lang="en-US" sz="3200" b="1" dirty="0"/>
              <a:t>Dr. Ruby Kazmi</a:t>
            </a:r>
          </a:p>
          <a:p>
            <a:pPr marL="457200" indent="-457200">
              <a:buFont typeface="Wingdings" pitchFamily="2" charset="2"/>
              <a:buChar char="q"/>
            </a:pPr>
            <a:r>
              <a:rPr lang="en-US" sz="3200" b="1" dirty="0" smtClean="0"/>
              <a:t> Designation : Assistant Professor </a:t>
            </a:r>
          </a:p>
          <a:p>
            <a:pPr marL="457200" indent="-457200">
              <a:buFont typeface="Wingdings" pitchFamily="2" charset="2"/>
              <a:buChar char="q"/>
            </a:pPr>
            <a:r>
              <a:rPr lang="en-US" sz="3200" b="1" dirty="0"/>
              <a:t> </a:t>
            </a:r>
            <a:r>
              <a:rPr lang="en-US" sz="3200" b="1" dirty="0" smtClean="0"/>
              <a:t>Department </a:t>
            </a:r>
            <a:r>
              <a:rPr lang="en-US" sz="3200" b="1" dirty="0" smtClean="0"/>
              <a:t>of Economic </a:t>
            </a:r>
          </a:p>
          <a:p>
            <a:pPr marL="457200" indent="-457200">
              <a:buFont typeface="Wingdings" pitchFamily="2" charset="2"/>
              <a:buChar char="q"/>
            </a:pPr>
            <a:r>
              <a:rPr lang="en-US" sz="3200" b="1" dirty="0"/>
              <a:t> </a:t>
            </a:r>
            <a:r>
              <a:rPr lang="en-US" sz="3200" b="1" dirty="0" smtClean="0"/>
              <a:t>Shia </a:t>
            </a:r>
            <a:r>
              <a:rPr lang="en-US" sz="3200" b="1" dirty="0" smtClean="0"/>
              <a:t>P.G College  Lucknow .</a:t>
            </a:r>
            <a:endParaRPr lang="en-US" sz="3200" b="1" dirty="0"/>
          </a:p>
          <a:p>
            <a:endParaRPr lang="en-US" sz="3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894136"/>
            <a:ext cx="4419600"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01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and Economy Interaction</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sz="2800" dirty="0" smtClean="0"/>
              <a:t>The natural environmental resources input function is central to understanding the relationship between economic growth and environment . Water , soil , air , biological , forest  and fisheries resources are productive assets , whose quality helps determine the productivity of the economy . </a:t>
            </a:r>
          </a:p>
          <a:p>
            <a:pPr marL="114300" indent="0">
              <a:buNone/>
            </a:pPr>
            <a:r>
              <a:rPr lang="en-US" sz="2800" dirty="0" smtClean="0"/>
              <a:t>Environmental economics is a sub- field of economics that is concerned with environmental issues. Particular issues include the costs and benefits of alternative environmental policies to deal with air pollution , water quality , toxic substances , solid waste and global warming .</a:t>
            </a:r>
          </a:p>
          <a:p>
            <a:endParaRPr lang="en-US" sz="2800" dirty="0"/>
          </a:p>
        </p:txBody>
      </p:sp>
    </p:spTree>
    <p:extLst>
      <p:ext uri="{BB962C8B-B14F-4D97-AF65-F5344CB8AC3E}">
        <p14:creationId xmlns:p14="http://schemas.microsoft.com/office/powerpoint/2010/main" val="396411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7158" y="381000"/>
            <a:ext cx="4191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879601" y="381000"/>
            <a:ext cx="3886200" cy="830997"/>
          </a:xfrm>
          <a:prstGeom prst="rect">
            <a:avLst/>
          </a:prstGeom>
          <a:noFill/>
        </p:spPr>
        <p:txBody>
          <a:bodyPr wrap="square" rtlCol="0">
            <a:spAutoFit/>
          </a:bodyPr>
          <a:lstStyle/>
          <a:p>
            <a:r>
              <a:rPr lang="en-US" sz="2400" dirty="0" smtClean="0"/>
              <a:t>Environmental { Natural Resources }</a:t>
            </a:r>
            <a:endParaRPr lang="en-US" sz="2400" dirty="0"/>
          </a:p>
        </p:txBody>
      </p:sp>
      <p:sp>
        <p:nvSpPr>
          <p:cNvPr id="8" name="Down Arrow 7"/>
          <p:cNvSpPr/>
          <p:nvPr/>
        </p:nvSpPr>
        <p:spPr>
          <a:xfrm>
            <a:off x="3755679" y="1295400"/>
            <a:ext cx="273957" cy="492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040743" y="1762703"/>
            <a:ext cx="1752600" cy="369332"/>
          </a:xfrm>
          <a:prstGeom prst="rect">
            <a:avLst/>
          </a:prstGeom>
          <a:noFill/>
        </p:spPr>
        <p:txBody>
          <a:bodyPr wrap="square" rtlCol="0">
            <a:spAutoFit/>
          </a:bodyPr>
          <a:lstStyle/>
          <a:p>
            <a:r>
              <a:rPr lang="en-US" dirty="0" smtClean="0"/>
              <a:t>Raw Material {R}</a:t>
            </a:r>
            <a:endParaRPr lang="en-US" dirty="0"/>
          </a:p>
        </p:txBody>
      </p:sp>
      <p:sp>
        <p:nvSpPr>
          <p:cNvPr id="10" name="Rectangle 9"/>
          <p:cNvSpPr/>
          <p:nvPr/>
        </p:nvSpPr>
        <p:spPr>
          <a:xfrm>
            <a:off x="1779015" y="2338864"/>
            <a:ext cx="4191000" cy="1002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79601" y="2609165"/>
            <a:ext cx="3886200" cy="461665"/>
          </a:xfrm>
          <a:prstGeom prst="rect">
            <a:avLst/>
          </a:prstGeom>
          <a:noFill/>
        </p:spPr>
        <p:txBody>
          <a:bodyPr wrap="square" rtlCol="0">
            <a:spAutoFit/>
          </a:bodyPr>
          <a:lstStyle/>
          <a:p>
            <a:r>
              <a:rPr lang="en-US" sz="2400" dirty="0" smtClean="0"/>
              <a:t>Production Sector {R=F+W</a:t>
            </a:r>
            <a:r>
              <a:rPr lang="en-US" sz="1100" dirty="0"/>
              <a:t>1</a:t>
            </a:r>
            <a:endParaRPr lang="en-US" sz="2400" dirty="0"/>
          </a:p>
        </p:txBody>
      </p:sp>
      <p:sp>
        <p:nvSpPr>
          <p:cNvPr id="12" name="Down Arrow 11"/>
          <p:cNvSpPr/>
          <p:nvPr/>
        </p:nvSpPr>
        <p:spPr>
          <a:xfrm>
            <a:off x="3822701" y="3341132"/>
            <a:ext cx="230413"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84285" y="3895521"/>
            <a:ext cx="1752600" cy="369332"/>
          </a:xfrm>
          <a:prstGeom prst="rect">
            <a:avLst/>
          </a:prstGeom>
          <a:noFill/>
        </p:spPr>
        <p:txBody>
          <a:bodyPr wrap="square" rtlCol="0">
            <a:spAutoFit/>
          </a:bodyPr>
          <a:lstStyle/>
          <a:p>
            <a:r>
              <a:rPr lang="en-US" dirty="0" smtClean="0"/>
              <a:t>Final Product {F}</a:t>
            </a:r>
            <a:endParaRPr lang="en-US" dirty="0"/>
          </a:p>
        </p:txBody>
      </p:sp>
      <p:sp>
        <p:nvSpPr>
          <p:cNvPr id="14" name="Rectangle 13"/>
          <p:cNvSpPr/>
          <p:nvPr/>
        </p:nvSpPr>
        <p:spPr>
          <a:xfrm>
            <a:off x="1797157" y="4365448"/>
            <a:ext cx="4191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21543" y="4515615"/>
            <a:ext cx="4190999" cy="461665"/>
          </a:xfrm>
          <a:prstGeom prst="rect">
            <a:avLst/>
          </a:prstGeom>
          <a:noFill/>
        </p:spPr>
        <p:txBody>
          <a:bodyPr wrap="square" rtlCol="0">
            <a:spAutoFit/>
          </a:bodyPr>
          <a:lstStyle/>
          <a:p>
            <a:r>
              <a:rPr lang="en-US" sz="2400" dirty="0" smtClean="0"/>
              <a:t>Household Sector{F=C=W</a:t>
            </a:r>
            <a:r>
              <a:rPr lang="en-US" sz="1000" dirty="0" smtClean="0"/>
              <a:t>2</a:t>
            </a:r>
            <a:r>
              <a:rPr lang="en-US" sz="2400" dirty="0" smtClean="0"/>
              <a:t>}</a:t>
            </a:r>
            <a:endParaRPr lang="en-US" sz="2400" dirty="0"/>
          </a:p>
        </p:txBody>
      </p:sp>
      <p:sp>
        <p:nvSpPr>
          <p:cNvPr id="16" name="Down Arrow 15"/>
          <p:cNvSpPr/>
          <p:nvPr/>
        </p:nvSpPr>
        <p:spPr>
          <a:xfrm>
            <a:off x="3839427" y="5127448"/>
            <a:ext cx="24231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276600" y="5616652"/>
            <a:ext cx="1897743" cy="461665"/>
          </a:xfrm>
          <a:prstGeom prst="rect">
            <a:avLst/>
          </a:prstGeom>
          <a:noFill/>
        </p:spPr>
        <p:txBody>
          <a:bodyPr wrap="square" rtlCol="0">
            <a:spAutoFit/>
          </a:bodyPr>
          <a:lstStyle/>
          <a:p>
            <a:r>
              <a:rPr lang="en-US" dirty="0" smtClean="0"/>
              <a:t>Waste {W</a:t>
            </a:r>
            <a:r>
              <a:rPr lang="en-US" sz="900" dirty="0" smtClean="0"/>
              <a:t>2</a:t>
            </a:r>
            <a:r>
              <a:rPr lang="en-US" sz="2400" dirty="0" smtClean="0"/>
              <a:t>}</a:t>
            </a:r>
            <a:endParaRPr lang="en-US" dirty="0"/>
          </a:p>
        </p:txBody>
      </p:sp>
      <p:sp>
        <p:nvSpPr>
          <p:cNvPr id="20" name="Right Arrow 19"/>
          <p:cNvSpPr/>
          <p:nvPr/>
        </p:nvSpPr>
        <p:spPr>
          <a:xfrm>
            <a:off x="5988158" y="2743200"/>
            <a:ext cx="56504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574971" y="2609164"/>
            <a:ext cx="1524000" cy="461665"/>
          </a:xfrm>
          <a:prstGeom prst="rect">
            <a:avLst/>
          </a:prstGeom>
          <a:noFill/>
        </p:spPr>
        <p:txBody>
          <a:bodyPr wrap="square" rtlCol="0">
            <a:spAutoFit/>
          </a:bodyPr>
          <a:lstStyle/>
          <a:p>
            <a:r>
              <a:rPr lang="en-US" dirty="0" smtClean="0"/>
              <a:t>Waste {W</a:t>
            </a:r>
            <a:r>
              <a:rPr lang="en-US" sz="1000" dirty="0" smtClean="0"/>
              <a:t>1</a:t>
            </a:r>
            <a:r>
              <a:rPr lang="en-US" sz="2400" dirty="0" smtClean="0"/>
              <a:t>}</a:t>
            </a:r>
            <a:endParaRPr lang="en-US" dirty="0"/>
          </a:p>
        </p:txBody>
      </p:sp>
      <p:sp>
        <p:nvSpPr>
          <p:cNvPr id="26" name="TextBox 25"/>
          <p:cNvSpPr txBox="1"/>
          <p:nvPr/>
        </p:nvSpPr>
        <p:spPr>
          <a:xfrm>
            <a:off x="5955501" y="5292236"/>
            <a:ext cx="2061029" cy="338554"/>
          </a:xfrm>
          <a:prstGeom prst="rect">
            <a:avLst/>
          </a:prstGeom>
          <a:noFill/>
        </p:spPr>
        <p:txBody>
          <a:bodyPr wrap="square" rtlCol="0">
            <a:spAutoFit/>
          </a:bodyPr>
          <a:lstStyle/>
          <a:p>
            <a:r>
              <a:rPr lang="en-US" sz="1600" dirty="0" smtClean="0"/>
              <a:t>Consumed Product {C}</a:t>
            </a:r>
            <a:endParaRPr lang="en-US" sz="1600" dirty="0"/>
          </a:p>
        </p:txBody>
      </p:sp>
      <p:sp>
        <p:nvSpPr>
          <p:cNvPr id="27" name="Bent Arrow 26"/>
          <p:cNvSpPr/>
          <p:nvPr/>
        </p:nvSpPr>
        <p:spPr>
          <a:xfrm flipV="1">
            <a:off x="5015700" y="5153728"/>
            <a:ext cx="966215" cy="4150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p:cNvSpPr txBox="1"/>
          <p:nvPr/>
        </p:nvSpPr>
        <p:spPr>
          <a:xfrm>
            <a:off x="2207985" y="6183683"/>
            <a:ext cx="5257800" cy="584775"/>
          </a:xfrm>
          <a:prstGeom prst="rect">
            <a:avLst/>
          </a:prstGeom>
          <a:noFill/>
        </p:spPr>
        <p:txBody>
          <a:bodyPr wrap="square" rtlCol="0">
            <a:spAutoFit/>
          </a:bodyPr>
          <a:lstStyle/>
          <a:p>
            <a:r>
              <a:rPr lang="en-US" sz="3200" b="1" dirty="0"/>
              <a:t>Material </a:t>
            </a:r>
            <a:r>
              <a:rPr lang="en-US" sz="3200" b="1" dirty="0" smtClean="0"/>
              <a:t>Balance Model</a:t>
            </a:r>
            <a:endParaRPr lang="en-US" sz="3200" b="1" dirty="0"/>
          </a:p>
        </p:txBody>
      </p:sp>
    </p:spTree>
    <p:extLst>
      <p:ext uri="{BB962C8B-B14F-4D97-AF65-F5344CB8AC3E}">
        <p14:creationId xmlns:p14="http://schemas.microsoft.com/office/powerpoint/2010/main" val="4082609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Material Balance Principle</a:t>
            </a:r>
            <a:endParaRPr lang="en-US" sz="4800" dirty="0"/>
          </a:p>
        </p:txBody>
      </p:sp>
      <p:sp>
        <p:nvSpPr>
          <p:cNvPr id="3" name="Content Placeholder 2"/>
          <p:cNvSpPr>
            <a:spLocks noGrp="1"/>
          </p:cNvSpPr>
          <p:nvPr>
            <p:ph idx="1"/>
          </p:nvPr>
        </p:nvSpPr>
        <p:spPr/>
        <p:txBody>
          <a:bodyPr>
            <a:normAutofit fontScale="92500" lnSpcReduction="10000"/>
          </a:bodyPr>
          <a:lstStyle/>
          <a:p>
            <a:r>
              <a:rPr lang="en-US" dirty="0" smtClean="0"/>
              <a:t>The Environment has got a fixed Amount of mass which takes the form of soil, plants, minerals, etc. this mass changes from one form to another due to environmental or man-made influences. For example, water takes the form of ice, snow,  vapour , etc. No matter what be the shape, the entire mass of water in the environment does not change. Even if the water is split into oxygen and hydrogen, the total quantum of the elements is same as that of the original water. The ‘’Material Balance Model’’ studies the relationship b/w the environment and the economy. In this model, we assume that the economy is made up of the production sector and household (consumption) sector. </a:t>
            </a:r>
          </a:p>
          <a:p>
            <a:r>
              <a:rPr lang="en-US" dirty="0" smtClean="0"/>
              <a:t>It is in the production sector where all the economic activities of production come together with the factors of production being used to produce a finite quantum of goods. The household Sector on the other hand consumes  the goods produced in the production sector. This Sector is made up of the consumers in the economy.</a:t>
            </a:r>
            <a:endParaRPr lang="en-US" dirty="0"/>
          </a:p>
        </p:txBody>
      </p:sp>
    </p:spTree>
    <p:extLst>
      <p:ext uri="{BB962C8B-B14F-4D97-AF65-F5344CB8AC3E}">
        <p14:creationId xmlns:p14="http://schemas.microsoft.com/office/powerpoint/2010/main" val="2295740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Law </a:t>
            </a:r>
            <a:endParaRPr lang="en-US" dirty="0"/>
          </a:p>
        </p:txBody>
      </p:sp>
      <p:sp>
        <p:nvSpPr>
          <p:cNvPr id="3" name="Content Placeholder 2"/>
          <p:cNvSpPr>
            <a:spLocks noGrp="1"/>
          </p:cNvSpPr>
          <p:nvPr>
            <p:ph idx="1"/>
          </p:nvPr>
        </p:nvSpPr>
        <p:spPr/>
        <p:txBody>
          <a:bodyPr>
            <a:normAutofit/>
          </a:bodyPr>
          <a:lstStyle/>
          <a:p>
            <a:r>
              <a:rPr lang="en-US" sz="2400" dirty="0" smtClean="0"/>
              <a:t>The Entropy Law states that with every energy - based transformation a system looses part of its ability to perform useful mechanical work. In fact the economy is not an isolated system, it takes energy materials from outside, and produces waste and dissipated heat.</a:t>
            </a:r>
          </a:p>
          <a:p>
            <a:r>
              <a:rPr lang="en-US" sz="2400" dirty="0" smtClean="0"/>
              <a:t>Entropy is a measure of disorder in a thermo dynamic system.</a:t>
            </a:r>
          </a:p>
          <a:p>
            <a:r>
              <a:rPr lang="en-US" sz="2400" dirty="0" smtClean="0"/>
              <a:t>For example, heat moves by itself from a hotter to colder body.</a:t>
            </a:r>
          </a:p>
          <a:p>
            <a:r>
              <a:rPr lang="en-US" sz="2400" dirty="0" smtClean="0"/>
              <a:t>Energy in a piece of coal is low entropy, more order, available for use. </a:t>
            </a:r>
            <a:endParaRPr lang="en-US" sz="2400" dirty="0"/>
          </a:p>
        </p:txBody>
      </p:sp>
    </p:spTree>
    <p:extLst>
      <p:ext uri="{BB962C8B-B14F-4D97-AF65-F5344CB8AC3E}">
        <p14:creationId xmlns:p14="http://schemas.microsoft.com/office/powerpoint/2010/main" val="2344852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Eugine , </a:t>
            </a:r>
            <a:r>
              <a:rPr lang="en-US" sz="3600" dirty="0"/>
              <a:t>T: Environmental Economics</a:t>
            </a:r>
          </a:p>
          <a:p>
            <a:r>
              <a:rPr lang="en-US" sz="3600" dirty="0" smtClean="0"/>
              <a:t>Karpagam , </a:t>
            </a:r>
            <a:r>
              <a:rPr lang="en-US" sz="3600" dirty="0"/>
              <a:t>M: Environmental Economics</a:t>
            </a:r>
          </a:p>
          <a:p>
            <a:r>
              <a:rPr lang="en-US" sz="3600" dirty="0"/>
              <a:t>ML, </a:t>
            </a:r>
            <a:r>
              <a:rPr lang="en-US" sz="3600" dirty="0" smtClean="0"/>
              <a:t>Jhingon : </a:t>
            </a:r>
            <a:r>
              <a:rPr lang="en-US" sz="3600" dirty="0"/>
              <a:t>Environmental Economics</a:t>
            </a:r>
          </a:p>
          <a:p>
            <a:r>
              <a:rPr lang="en-US" sz="3600" dirty="0"/>
              <a:t>From Wikipedia </a:t>
            </a:r>
            <a:endParaRPr lang="en-US" sz="3600" dirty="0" smtClean="0"/>
          </a:p>
          <a:p>
            <a:r>
              <a:rPr lang="en-US" sz="3600" dirty="0" smtClean="0"/>
              <a:t>https</a:t>
            </a:r>
            <a:r>
              <a:rPr lang="en-US" sz="3600" dirty="0" smtClean="0">
                <a:sym typeface="Wingdings" pitchFamily="2" charset="2"/>
              </a:rPr>
              <a:t>://www.slideshare.net/mobile/vivekpatidar7...</a:t>
            </a:r>
            <a:endParaRPr lang="en-US" sz="3600" dirty="0"/>
          </a:p>
        </p:txBody>
      </p:sp>
    </p:spTree>
    <p:extLst>
      <p:ext uri="{BB962C8B-B14F-4D97-AF65-F5344CB8AC3E}">
        <p14:creationId xmlns:p14="http://schemas.microsoft.com/office/powerpoint/2010/main" val="38842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09600"/>
          </a:xfrm>
        </p:spPr>
        <p:txBody>
          <a:bodyPr/>
          <a:lstStyle/>
          <a:p>
            <a:r>
              <a:rPr lang="en-US" sz="4000" dirty="0" smtClean="0"/>
              <a:t>Unit 1: Environmental Economics </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3724275" cy="29289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600" y="3341914"/>
            <a:ext cx="3352800" cy="3124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Title 1"/>
          <p:cNvSpPr txBox="1">
            <a:spLocks/>
          </p:cNvSpPr>
          <p:nvPr/>
        </p:nvSpPr>
        <p:spPr>
          <a:xfrm>
            <a:off x="595086" y="304800"/>
            <a:ext cx="7620000" cy="609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4000" dirty="0"/>
          </a:p>
        </p:txBody>
      </p:sp>
    </p:spTree>
    <p:extLst>
      <p:ext uri="{BB962C8B-B14F-4D97-AF65-F5344CB8AC3E}">
        <p14:creationId xmlns:p14="http://schemas.microsoft.com/office/powerpoint/2010/main" val="174963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lstStyle/>
          <a:p>
            <a:r>
              <a:rPr lang="en-US" sz="6000" dirty="0" smtClean="0"/>
              <a:t>Introduction</a:t>
            </a:r>
            <a:endParaRPr lang="en-US" sz="6000" dirty="0"/>
          </a:p>
        </p:txBody>
      </p:sp>
      <p:sp>
        <p:nvSpPr>
          <p:cNvPr id="3" name="Subtitle 2"/>
          <p:cNvSpPr>
            <a:spLocks noGrp="1"/>
          </p:cNvSpPr>
          <p:nvPr>
            <p:ph idx="1"/>
          </p:nvPr>
        </p:nvSpPr>
        <p:spPr/>
        <p:txBody>
          <a:bodyPr>
            <a:noAutofit/>
          </a:bodyPr>
          <a:lstStyle/>
          <a:p>
            <a:r>
              <a:rPr lang="en-US" dirty="0" smtClean="0"/>
              <a:t>Environmental </a:t>
            </a:r>
            <a:r>
              <a:rPr lang="en-US" dirty="0"/>
              <a:t>economics is an area of economics that studies the financial impact of environmental policies. Environmental economics perform studies to determine the theoretical or empirical effects of environmental policies on the economy. This field of economics helps users design Appropriate environmental policies and analyze the effect and merits of existing or proposed </a:t>
            </a:r>
            <a:r>
              <a:rPr lang="en-US" dirty="0" smtClean="0"/>
              <a:t>policies .</a:t>
            </a:r>
          </a:p>
          <a:p>
            <a:r>
              <a:rPr lang="en-US" dirty="0" smtClean="0"/>
              <a:t>Environmental economics is an area of economics that studies  the financial impact of environmental policies …The field of economics helps users design appropriate environmental policies and analyze the effects and merits of existing or proposed policies.</a:t>
            </a:r>
            <a:endParaRPr lang="en-US" dirty="0"/>
          </a:p>
        </p:txBody>
      </p:sp>
    </p:spTree>
    <p:extLst>
      <p:ext uri="{BB962C8B-B14F-4D97-AF65-F5344CB8AC3E}">
        <p14:creationId xmlns:p14="http://schemas.microsoft.com/office/powerpoint/2010/main" val="1850525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efinition</a:t>
            </a:r>
            <a:endParaRPr lang="en-US" dirty="0"/>
          </a:p>
        </p:txBody>
      </p:sp>
      <p:sp>
        <p:nvSpPr>
          <p:cNvPr id="3" name="Content Placeholder 2"/>
          <p:cNvSpPr>
            <a:spLocks noGrp="1"/>
          </p:cNvSpPr>
          <p:nvPr>
            <p:ph idx="1"/>
          </p:nvPr>
        </p:nvSpPr>
        <p:spPr/>
        <p:txBody>
          <a:bodyPr/>
          <a:lstStyle/>
          <a:p>
            <a:r>
              <a:rPr lang="en-US" dirty="0"/>
              <a:t>Environmental Economics cab be defined as, ‘’That parts of economics which deals with the inter-relationship b/w environment and economic development and studies the ways and means by which neither is the former is impaired, nor is the latter impeded</a:t>
            </a:r>
            <a:r>
              <a:rPr lang="en-US" dirty="0" smtClean="0"/>
              <a:t>’ </a:t>
            </a:r>
          </a:p>
          <a:p>
            <a:r>
              <a:rPr lang="en-US" dirty="0" smtClean="0"/>
              <a:t>An environmentalist is , ``person who centre's his or her political philosophy on the need to preserve the natural environment and to halt or reserve the damage created by industrial development and pollution ‘’. Analogous with the term Green ,environmentalist is less narrowly political and denotes a wider range of views.</a:t>
            </a:r>
            <a:endParaRPr lang="en-US" dirty="0"/>
          </a:p>
          <a:p>
            <a:endParaRPr lang="en-US" dirty="0"/>
          </a:p>
        </p:txBody>
      </p:sp>
    </p:spTree>
    <p:extLst>
      <p:ext uri="{BB962C8B-B14F-4D97-AF65-F5344CB8AC3E}">
        <p14:creationId xmlns:p14="http://schemas.microsoft.com/office/powerpoint/2010/main" val="87968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Scope of Environmental Economics</a:t>
            </a:r>
            <a:endParaRPr lang="en-US" sz="5400" dirty="0"/>
          </a:p>
        </p:txBody>
      </p:sp>
      <p:sp>
        <p:nvSpPr>
          <p:cNvPr id="3" name="Content Placeholder 2"/>
          <p:cNvSpPr>
            <a:spLocks noGrp="1"/>
          </p:cNvSpPr>
          <p:nvPr>
            <p:ph idx="1"/>
          </p:nvPr>
        </p:nvSpPr>
        <p:spPr/>
        <p:txBody>
          <a:bodyPr anchor="ctr">
            <a:normAutofit fontScale="62500" lnSpcReduction="20000"/>
          </a:bodyPr>
          <a:lstStyle/>
          <a:p>
            <a:pPr>
              <a:buFont typeface="Wingdings" pitchFamily="2" charset="2"/>
              <a:buChar char="v"/>
            </a:pPr>
            <a:r>
              <a:rPr lang="en-US" dirty="0" smtClean="0"/>
              <a:t> </a:t>
            </a:r>
            <a:r>
              <a:rPr lang="en-US" sz="2800" dirty="0" smtClean="0"/>
              <a:t>Pollution Control and Environment-  Economic activities give rise to pollution .Pollution today has a very high cleanup and control cost with ultimately has to be borne by the consumers .</a:t>
            </a:r>
          </a:p>
          <a:p>
            <a:pPr marL="114300" indent="0">
              <a:buNone/>
            </a:pPr>
            <a:endParaRPr lang="en-US" sz="2800" dirty="0" smtClean="0"/>
          </a:p>
          <a:p>
            <a:pPr>
              <a:buFont typeface="Wingdings" pitchFamily="2" charset="2"/>
              <a:buChar char="v"/>
            </a:pPr>
            <a:r>
              <a:rPr lang="en-US" sz="2800" dirty="0"/>
              <a:t> </a:t>
            </a:r>
            <a:r>
              <a:rPr lang="en-US" sz="2800" dirty="0" smtClean="0"/>
              <a:t>Conservation of Resources- The environment is the provider for all the materials needed by the man i.e., air ,water ,minerals, timber , shelters , food, etc.</a:t>
            </a:r>
          </a:p>
          <a:p>
            <a:pPr marL="114300" indent="0">
              <a:buNone/>
            </a:pPr>
            <a:endParaRPr lang="en-US" sz="2800" dirty="0" smtClean="0"/>
          </a:p>
          <a:p>
            <a:pPr>
              <a:buFont typeface="Wingdings" pitchFamily="2" charset="2"/>
              <a:buChar char="v"/>
            </a:pPr>
            <a:r>
              <a:rPr lang="en-US" sz="2800" dirty="0" smtClean="0"/>
              <a:t> Economic Growth and Environmental Balance-To achieve a higher economic growth ,resources have to be exploited and environment has to be harmed .Environment balance can only be obtained , if resources are not exploited and pollution is not formed.</a:t>
            </a:r>
          </a:p>
          <a:p>
            <a:pPr>
              <a:buFont typeface="Wingdings" pitchFamily="2" charset="2"/>
              <a:buChar char="v"/>
            </a:pPr>
            <a:endParaRPr lang="en-US" sz="2800" dirty="0" smtClean="0"/>
          </a:p>
          <a:p>
            <a:pPr>
              <a:buFont typeface="Wingdings" pitchFamily="2" charset="2"/>
              <a:buChar char="v"/>
            </a:pPr>
            <a:r>
              <a:rPr lang="en-US" sz="2800" dirty="0" smtClean="0"/>
              <a:t> Limits to Growth-Economic growth often creates the need for further economic growth for then following reasons :</a:t>
            </a:r>
          </a:p>
          <a:p>
            <a:pPr>
              <a:buFont typeface="Wingdings" pitchFamily="2" charset="2"/>
              <a:buChar char="v"/>
            </a:pPr>
            <a:r>
              <a:rPr lang="en-US" sz="2800" dirty="0" smtClean="0"/>
              <a:t>1- Governments rely on economic growth to avoid problems of unemployment .</a:t>
            </a:r>
          </a:p>
          <a:p>
            <a:pPr>
              <a:buFont typeface="Wingdings" pitchFamily="2" charset="2"/>
              <a:buChar char="v"/>
            </a:pPr>
            <a:r>
              <a:rPr lang="en-US" sz="2800" dirty="0" smtClean="0"/>
              <a:t>2- Governments are commonly judged by their ability to raise standards of living or to increase GNP.</a:t>
            </a:r>
            <a:endParaRPr lang="en-US" sz="2800" dirty="0"/>
          </a:p>
        </p:txBody>
      </p:sp>
    </p:spTree>
    <p:extLst>
      <p:ext uri="{BB962C8B-B14F-4D97-AF65-F5344CB8AC3E}">
        <p14:creationId xmlns:p14="http://schemas.microsoft.com/office/powerpoint/2010/main" val="2378619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sz="5400" dirty="0" smtClean="0"/>
              <a:t>Nature of Environmental Economics</a:t>
            </a:r>
            <a:endParaRPr lang="en-US" sz="5400" dirty="0"/>
          </a:p>
        </p:txBody>
      </p:sp>
      <p:sp>
        <p:nvSpPr>
          <p:cNvPr id="3" name="Content Placeholder 2"/>
          <p:cNvSpPr>
            <a:spLocks noGrp="1"/>
          </p:cNvSpPr>
          <p:nvPr>
            <p:ph idx="1"/>
          </p:nvPr>
        </p:nvSpPr>
        <p:spPr>
          <a:xfrm>
            <a:off x="457200" y="1981200"/>
            <a:ext cx="7620000" cy="4419600"/>
          </a:xfrm>
        </p:spPr>
        <p:txBody>
          <a:bodyPr/>
          <a:lstStyle/>
          <a:p>
            <a:pPr>
              <a:buFont typeface="Wingdings" pitchFamily="2" charset="2"/>
              <a:buChar char="Ø"/>
            </a:pPr>
            <a:r>
              <a:rPr lang="en-US" dirty="0" smtClean="0"/>
              <a:t> </a:t>
            </a:r>
            <a:r>
              <a:rPr lang="en-US" sz="2800" dirty="0" smtClean="0"/>
              <a:t>Positive and Normative Aspect</a:t>
            </a:r>
          </a:p>
          <a:p>
            <a:pPr>
              <a:buFont typeface="Wingdings" pitchFamily="2" charset="2"/>
              <a:buChar char="Ø"/>
            </a:pPr>
            <a:endParaRPr lang="en-US" sz="2800" dirty="0"/>
          </a:p>
          <a:p>
            <a:pPr>
              <a:buFont typeface="Wingdings" pitchFamily="2" charset="2"/>
              <a:buChar char="Ø"/>
            </a:pPr>
            <a:r>
              <a:rPr lang="en-US" sz="2800" dirty="0" smtClean="0"/>
              <a:t>Micro and Macro Aspect</a:t>
            </a:r>
          </a:p>
          <a:p>
            <a:pPr>
              <a:buFont typeface="Wingdings" pitchFamily="2" charset="2"/>
              <a:buChar char="Ø"/>
            </a:pPr>
            <a:endParaRPr lang="en-US" sz="2800" dirty="0"/>
          </a:p>
          <a:p>
            <a:pPr>
              <a:buFont typeface="Wingdings" pitchFamily="2" charset="2"/>
              <a:buChar char="Ø"/>
            </a:pPr>
            <a:r>
              <a:rPr lang="en-US" sz="2800" dirty="0" smtClean="0"/>
              <a:t>Static and Dynamic Aspect</a:t>
            </a:r>
          </a:p>
          <a:p>
            <a:pPr>
              <a:buFont typeface="Wingdings" pitchFamily="2" charset="2"/>
              <a:buChar char="Ø"/>
            </a:pPr>
            <a:endParaRPr lang="en-US" sz="2800" dirty="0"/>
          </a:p>
          <a:p>
            <a:pPr>
              <a:buFont typeface="Wingdings" pitchFamily="2" charset="2"/>
              <a:buChar char="Ø"/>
            </a:pPr>
            <a:r>
              <a:rPr lang="en-US" sz="2800" dirty="0" smtClean="0"/>
              <a:t>As a Social Science</a:t>
            </a:r>
            <a:endParaRPr lang="en-US" sz="2800" dirty="0"/>
          </a:p>
        </p:txBody>
      </p:sp>
    </p:spTree>
    <p:extLst>
      <p:ext uri="{BB962C8B-B14F-4D97-AF65-F5344CB8AC3E}">
        <p14:creationId xmlns:p14="http://schemas.microsoft.com/office/powerpoint/2010/main" val="3423100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914400"/>
          </a:xfrm>
        </p:spPr>
        <p:txBody>
          <a:bodyPr/>
          <a:lstStyle/>
          <a:p>
            <a:r>
              <a:rPr lang="en-US" sz="4400" dirty="0" smtClean="0"/>
              <a:t>Factors Affecting Environmental Economics </a:t>
            </a:r>
            <a:endParaRPr lang="en-US" sz="4400" dirty="0"/>
          </a:p>
        </p:txBody>
      </p:sp>
      <p:sp>
        <p:nvSpPr>
          <p:cNvPr id="3" name="Content Placeholder 2"/>
          <p:cNvSpPr>
            <a:spLocks noGrp="1"/>
          </p:cNvSpPr>
          <p:nvPr>
            <p:ph idx="1"/>
          </p:nvPr>
        </p:nvSpPr>
        <p:spPr/>
        <p:txBody>
          <a:bodyPr>
            <a:normAutofit/>
          </a:bodyPr>
          <a:lstStyle/>
          <a:p>
            <a:r>
              <a:rPr lang="en-US" sz="3200" dirty="0" smtClean="0"/>
              <a:t>Human Resources </a:t>
            </a:r>
          </a:p>
          <a:p>
            <a:r>
              <a:rPr lang="en-US" sz="3200" dirty="0" smtClean="0"/>
              <a:t>National Resources </a:t>
            </a:r>
          </a:p>
          <a:p>
            <a:r>
              <a:rPr lang="en-US" sz="3200" dirty="0" smtClean="0"/>
              <a:t>Social and Cultural </a:t>
            </a:r>
            <a:r>
              <a:rPr lang="en-US" sz="3200" dirty="0"/>
              <a:t>I</a:t>
            </a:r>
            <a:r>
              <a:rPr lang="en-US" sz="3200" dirty="0" smtClean="0"/>
              <a:t>nstitutions </a:t>
            </a:r>
          </a:p>
          <a:p>
            <a:r>
              <a:rPr lang="en-US" sz="3200" dirty="0" smtClean="0"/>
              <a:t>Scientific and Technological Development</a:t>
            </a:r>
          </a:p>
          <a:p>
            <a:r>
              <a:rPr lang="en-US" sz="3200" dirty="0" smtClean="0"/>
              <a:t>Market Conditions </a:t>
            </a:r>
          </a:p>
          <a:p>
            <a:r>
              <a:rPr lang="en-US" sz="3200" dirty="0" smtClean="0"/>
              <a:t>Capital and Money Market</a:t>
            </a:r>
          </a:p>
        </p:txBody>
      </p:sp>
    </p:spTree>
    <p:extLst>
      <p:ext uri="{BB962C8B-B14F-4D97-AF65-F5344CB8AC3E}">
        <p14:creationId xmlns:p14="http://schemas.microsoft.com/office/powerpoint/2010/main" val="261570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Economy Interaction</a:t>
            </a:r>
            <a:endParaRPr lang="en-US" dirty="0"/>
          </a:p>
        </p:txBody>
      </p:sp>
      <p:sp>
        <p:nvSpPr>
          <p:cNvPr id="3" name="Content Placeholder 2"/>
          <p:cNvSpPr>
            <a:spLocks noGrp="1"/>
          </p:cNvSpPr>
          <p:nvPr>
            <p:ph idx="1"/>
          </p:nvPr>
        </p:nvSpPr>
        <p:spPr>
          <a:xfrm>
            <a:off x="304800" y="1676400"/>
            <a:ext cx="7772400" cy="4724400"/>
          </a:xfrm>
        </p:spPr>
        <p:txBody>
          <a:bodyPr>
            <a:normAutofit/>
          </a:bodyPr>
          <a:lstStyle/>
          <a:p>
            <a:r>
              <a:rPr lang="en-US" sz="2000" dirty="0" smtClean="0"/>
              <a:t>Economic Activity has a material basis . It draws resources from the environment and provides Flows back into the Environment.</a:t>
            </a:r>
          </a:p>
          <a:p>
            <a:r>
              <a:rPr lang="en-US" sz="2000" dirty="0" smtClean="0"/>
              <a:t>Linkage b/w environment and economy can be studied from the following point of consideration-</a:t>
            </a:r>
          </a:p>
          <a:p>
            <a:endParaRPr lang="en-US" sz="2000" dirty="0"/>
          </a:p>
          <a:p>
            <a:pPr>
              <a:buFont typeface="Wingdings" pitchFamily="2" charset="2"/>
              <a:buChar char="q"/>
            </a:pPr>
            <a:r>
              <a:rPr lang="en-US" sz="2000" dirty="0" smtClean="0"/>
              <a:t> Environment in Economic Analysis</a:t>
            </a:r>
          </a:p>
          <a:p>
            <a:pPr>
              <a:buFont typeface="Wingdings" pitchFamily="2" charset="2"/>
              <a:buChar char="q"/>
            </a:pPr>
            <a:r>
              <a:rPr lang="en-US" sz="2000" dirty="0"/>
              <a:t> </a:t>
            </a:r>
            <a:r>
              <a:rPr lang="en-US" sz="2000" dirty="0" smtClean="0"/>
              <a:t>Economics in Environmental Analysis </a:t>
            </a:r>
          </a:p>
          <a:p>
            <a:pPr>
              <a:buFont typeface="Wingdings" pitchFamily="2" charset="2"/>
              <a:buChar char="q"/>
            </a:pPr>
            <a:r>
              <a:rPr lang="en-US" sz="2000" dirty="0"/>
              <a:t> </a:t>
            </a:r>
            <a:r>
              <a:rPr lang="en-US" sz="2000" dirty="0" smtClean="0"/>
              <a:t>Environmental Problems and their Solution in Economics</a:t>
            </a:r>
          </a:p>
          <a:p>
            <a:pPr>
              <a:buFont typeface="Wingdings" pitchFamily="2" charset="2"/>
              <a:buChar char="q"/>
            </a:pPr>
            <a:r>
              <a:rPr lang="en-US" sz="2000" dirty="0" smtClean="0"/>
              <a:t>Mutual Dependence</a:t>
            </a:r>
          </a:p>
          <a:p>
            <a:pPr>
              <a:buFont typeface="Wingdings" pitchFamily="2" charset="2"/>
              <a:buChar char="q"/>
            </a:pPr>
            <a:r>
              <a:rPr lang="en-US" sz="2000" dirty="0"/>
              <a:t> </a:t>
            </a:r>
            <a:r>
              <a:rPr lang="en-US" sz="2000" dirty="0" smtClean="0"/>
              <a:t>Environment Provide Resource’s  to the Economy</a:t>
            </a:r>
          </a:p>
          <a:p>
            <a:pPr>
              <a:buFont typeface="Wingdings" pitchFamily="2" charset="2"/>
              <a:buChar char="q"/>
            </a:pPr>
            <a:r>
              <a:rPr lang="en-US" sz="2000" dirty="0"/>
              <a:t> </a:t>
            </a:r>
            <a:r>
              <a:rPr lang="en-US" sz="2000" dirty="0" smtClean="0"/>
              <a:t>Environment Assimilates the waste and Provides Utility</a:t>
            </a:r>
          </a:p>
          <a:p>
            <a:pPr marL="114300" indent="0">
              <a:buNone/>
            </a:pPr>
            <a:endParaRPr lang="en-US" sz="2000" dirty="0"/>
          </a:p>
        </p:txBody>
      </p:sp>
    </p:spTree>
    <p:extLst>
      <p:ext uri="{BB962C8B-B14F-4D97-AF65-F5344CB8AC3E}">
        <p14:creationId xmlns:p14="http://schemas.microsoft.com/office/powerpoint/2010/main" val="4033507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7620000" cy="1143000"/>
          </a:xfrm>
        </p:spPr>
        <p:txBody>
          <a:bodyPr/>
          <a:lstStyle/>
          <a:p>
            <a:r>
              <a:rPr lang="en-US" sz="3600" dirty="0" smtClean="0"/>
              <a:t>Environment and Economy interaction</a:t>
            </a:r>
            <a:endParaRPr lang="en-US" sz="3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0"/>
            <a:ext cx="7391400" cy="4572000"/>
          </a:xfrm>
        </p:spPr>
      </p:pic>
    </p:spTree>
    <p:extLst>
      <p:ext uri="{BB962C8B-B14F-4D97-AF65-F5344CB8AC3E}">
        <p14:creationId xmlns:p14="http://schemas.microsoft.com/office/powerpoint/2010/main" val="1115647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280</TotalTime>
  <Words>945</Words>
  <Application>Microsoft Office PowerPoint</Application>
  <PresentationFormat>On-screen Show (4:3)</PresentationFormat>
  <Paragraphs>74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                     Environmental Economics  </vt:lpstr>
      <vt:lpstr>Unit 1: Environmental Economics </vt:lpstr>
      <vt:lpstr>Introduction</vt:lpstr>
      <vt:lpstr>Definition</vt:lpstr>
      <vt:lpstr>Scope of Environmental Economics</vt:lpstr>
      <vt:lpstr>Nature of Environmental Economics</vt:lpstr>
      <vt:lpstr>Factors Affecting Environmental Economics </vt:lpstr>
      <vt:lpstr>Environment Economy Interaction</vt:lpstr>
      <vt:lpstr>Environment and Economy interaction</vt:lpstr>
      <vt:lpstr>Environment and Economy Interaction</vt:lpstr>
      <vt:lpstr>PowerPoint Presentation</vt:lpstr>
      <vt:lpstr>Material Balance Principle</vt:lpstr>
      <vt:lpstr>Entropy Law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 5th Sem Environmental Economics</dc:title>
  <dc:creator>crystal computer</dc:creator>
  <cp:lastModifiedBy>crystal computer</cp:lastModifiedBy>
  <cp:revision>31</cp:revision>
  <dcterms:created xsi:type="dcterms:W3CDTF">2020-08-05T15:45:38Z</dcterms:created>
  <dcterms:modified xsi:type="dcterms:W3CDTF">2020-11-03T14:17:13Z</dcterms:modified>
</cp:coreProperties>
</file>